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DCC72C-A1DB-4639-9226-6D5923555A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48BED3-CEB7-42BC-92BF-18BF3A2CEC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FBF833-CAB9-47FE-828B-EDA5ED9178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BDAF55-D684-4540-A153-41BF6EE4738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441682-6D31-4C93-86AC-902F428C4D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768E88-9A30-46F8-BBDE-2A57EFF7CD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9760B6-99BD-49CE-8F17-8AF14D7873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8FDEBB-2FDC-4DC9-8D8C-702E2A07F0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F6A89F-2861-4370-A42C-3F0E3F204A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AD52DD-2C28-4B66-8B9D-45615B71C4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6C120B-3381-408A-96A2-5F54ECC6C2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3DDD84-652A-482F-A0A9-11FF7AB3BB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FF527D-BD20-4C0A-B72A-86D70C830C7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-1080" y="-360"/>
            <a:ext cx="18286920" cy="10285920"/>
            <a:chOff x="-1080" y="-360"/>
            <a:chExt cx="18286920" cy="10285920"/>
          </a:xfrm>
        </p:grpSpPr>
        <p:sp>
          <p:nvSpPr>
            <p:cNvPr id="42" name="Freeform 3"/>
            <p:cNvSpPr/>
            <p:nvPr/>
          </p:nvSpPr>
          <p:spPr>
            <a:xfrm flipH="1" flipV="1">
              <a:off x="-1440" y="0"/>
              <a:ext cx="18286920" cy="10285920"/>
            </a:xfrm>
            <a:custGeom>
              <a:avLst/>
              <a:gdLst/>
              <a:ahLst/>
              <a:rect l="l" t="t" r="r" b="b"/>
              <a:pathLst>
                <a:path w="24382985" h="13714985">
                  <a:moveTo>
                    <a:pt x="24382985" y="13714985"/>
                  </a:moveTo>
                  <a:lnTo>
                    <a:pt x="0" y="13714985"/>
                  </a:lnTo>
                  <a:lnTo>
                    <a:pt x="0" y="0"/>
                  </a:lnTo>
                  <a:lnTo>
                    <a:pt x="24382985" y="0"/>
                  </a:lnTo>
                  <a:lnTo>
                    <a:pt x="24382985" y="13714985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" name="Group 4"/>
          <p:cNvGrpSpPr/>
          <p:nvPr/>
        </p:nvGrpSpPr>
        <p:grpSpPr>
          <a:xfrm>
            <a:off x="13478040" y="4089240"/>
            <a:ext cx="10856880" cy="10820880"/>
            <a:chOff x="13478040" y="4089240"/>
            <a:chExt cx="10856880" cy="10820880"/>
          </a:xfrm>
        </p:grpSpPr>
        <p:sp>
          <p:nvSpPr>
            <p:cNvPr id="44" name="Freeform 5"/>
            <p:cNvSpPr/>
            <p:nvPr/>
          </p:nvSpPr>
          <p:spPr>
            <a:xfrm rot="7659000">
              <a:off x="15092280" y="5585760"/>
              <a:ext cx="7628040" cy="7827480"/>
            </a:xfrm>
            <a:custGeom>
              <a:avLst/>
              <a:gdLst/>
              <a:ahLst/>
              <a:rect l="l" t="t" r="r" b="b"/>
              <a:pathLst>
                <a:path w="10171176" h="10437114">
                  <a:moveTo>
                    <a:pt x="0" y="0"/>
                  </a:moveTo>
                  <a:lnTo>
                    <a:pt x="10171176" y="0"/>
                  </a:lnTo>
                  <a:lnTo>
                    <a:pt x="10171176" y="10437114"/>
                  </a:lnTo>
                  <a:lnTo>
                    <a:pt x="0" y="1043711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" name="Group 6"/>
          <p:cNvGrpSpPr/>
          <p:nvPr/>
        </p:nvGrpSpPr>
        <p:grpSpPr>
          <a:xfrm>
            <a:off x="-3258000" y="-4629240"/>
            <a:ext cx="9021600" cy="9257400"/>
            <a:chOff x="-3258000" y="-4629240"/>
            <a:chExt cx="9021600" cy="9257400"/>
          </a:xfrm>
        </p:grpSpPr>
        <p:sp>
          <p:nvSpPr>
            <p:cNvPr id="46" name="Freeform 7"/>
            <p:cNvSpPr/>
            <p:nvPr/>
          </p:nvSpPr>
          <p:spPr>
            <a:xfrm>
              <a:off x="-3258000" y="-4629240"/>
              <a:ext cx="9021600" cy="9257400"/>
            </a:xfrm>
            <a:custGeom>
              <a:avLst/>
              <a:gdLst/>
              <a:ahLst/>
              <a:rect l="l" t="t" r="r" b="b"/>
              <a:pathLst>
                <a:path w="12029313" h="12343638">
                  <a:moveTo>
                    <a:pt x="0" y="0"/>
                  </a:moveTo>
                  <a:lnTo>
                    <a:pt x="12029313" y="0"/>
                  </a:lnTo>
                  <a:lnTo>
                    <a:pt x="12029313" y="12343638"/>
                  </a:lnTo>
                  <a:lnTo>
                    <a:pt x="0" y="1234363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Freeform 8"/>
          <p:cNvSpPr/>
          <p:nvPr/>
        </p:nvSpPr>
        <p:spPr>
          <a:xfrm>
            <a:off x="2857680" y="445680"/>
            <a:ext cx="12822120" cy="9564840"/>
          </a:xfrm>
          <a:custGeom>
            <a:avLst/>
            <a:gdLst/>
            <a:ahLst/>
            <a:rect l="l" t="t" r="r" b="b"/>
            <a:pathLst>
              <a:path w="12822480" h="9565200">
                <a:moveTo>
                  <a:pt x="0" y="0"/>
                </a:moveTo>
                <a:lnTo>
                  <a:pt x="12822480" y="0"/>
                </a:lnTo>
                <a:lnTo>
                  <a:pt x="12822480" y="9565200"/>
                </a:lnTo>
                <a:lnTo>
                  <a:pt x="0" y="9565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TextBox 9"/>
          <p:cNvSpPr/>
          <p:nvPr/>
        </p:nvSpPr>
        <p:spPr>
          <a:xfrm>
            <a:off x="4500000" y="965880"/>
            <a:ext cx="9814320" cy="247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748"/>
              </a:lnSpc>
              <a:buNone/>
            </a:pPr>
            <a:r>
              <a:rPr b="0" lang="en-US" sz="7060" spc="684" strike="noStrike">
                <a:solidFill>
                  <a:srgbClr val="231f20"/>
                </a:solidFill>
                <a:latin typeface="Oswald Bold"/>
              </a:rPr>
              <a:t>AUGMENTED REALITY </a:t>
            </a:r>
            <a:endParaRPr b="0" lang="en-IN" sz="7060" spc="-1" strike="noStrike">
              <a:latin typeface="Arial"/>
            </a:endParaRPr>
          </a:p>
        </p:txBody>
      </p:sp>
      <p:sp>
        <p:nvSpPr>
          <p:cNvPr id="49" name="TextBox 10"/>
          <p:cNvSpPr/>
          <p:nvPr/>
        </p:nvSpPr>
        <p:spPr>
          <a:xfrm>
            <a:off x="3280320" y="3598920"/>
            <a:ext cx="12102120" cy="54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4417"/>
              </a:lnSpc>
              <a:buNone/>
            </a:pPr>
            <a:r>
              <a:rPr b="0" lang="en-US" sz="10450" spc="1016" strike="noStrike">
                <a:solidFill>
                  <a:srgbClr val="231f20"/>
                </a:solidFill>
                <a:latin typeface="Oswald Bold"/>
              </a:rPr>
              <a:t>WATCH VIRTUAL TRY ON</a:t>
            </a:r>
            <a:endParaRPr b="0" lang="en-IN" sz="104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"/>
          <p:cNvGrpSpPr/>
          <p:nvPr/>
        </p:nvGrpSpPr>
        <p:grpSpPr>
          <a:xfrm>
            <a:off x="-1080" y="-360"/>
            <a:ext cx="18286920" cy="10285920"/>
            <a:chOff x="-1080" y="-360"/>
            <a:chExt cx="18286920" cy="10285920"/>
          </a:xfrm>
        </p:grpSpPr>
        <p:sp>
          <p:nvSpPr>
            <p:cNvPr id="51" name="Freeform 3"/>
            <p:cNvSpPr/>
            <p:nvPr/>
          </p:nvSpPr>
          <p:spPr>
            <a:xfrm flipH="1" flipV="1">
              <a:off x="-1440" y="0"/>
              <a:ext cx="18286920" cy="10285920"/>
            </a:xfrm>
            <a:custGeom>
              <a:avLst/>
              <a:gdLst/>
              <a:ahLst/>
              <a:rect l="l" t="t" r="r" b="b"/>
              <a:pathLst>
                <a:path w="24382985" h="13714985">
                  <a:moveTo>
                    <a:pt x="24382985" y="13714985"/>
                  </a:moveTo>
                  <a:lnTo>
                    <a:pt x="0" y="13714985"/>
                  </a:lnTo>
                  <a:lnTo>
                    <a:pt x="0" y="0"/>
                  </a:lnTo>
                  <a:lnTo>
                    <a:pt x="24382985" y="0"/>
                  </a:lnTo>
                  <a:lnTo>
                    <a:pt x="24382985" y="13714985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" name="TextBox 4"/>
          <p:cNvSpPr/>
          <p:nvPr/>
        </p:nvSpPr>
        <p:spPr>
          <a:xfrm>
            <a:off x="2142360" y="224280"/>
            <a:ext cx="7937640" cy="17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774"/>
              </a:lnSpc>
              <a:buNone/>
            </a:pPr>
            <a:r>
              <a:rPr b="0" lang="en-US" sz="9980" spc="970" strike="noStrike">
                <a:solidFill>
                  <a:srgbClr val="231f20"/>
                </a:solidFill>
                <a:latin typeface="Oswald Bold"/>
              </a:rPr>
              <a:t>OVERVIEW</a:t>
            </a:r>
            <a:endParaRPr b="0" lang="en-IN" sz="9980" spc="-1" strike="noStrike">
              <a:latin typeface="Arial"/>
            </a:endParaRPr>
          </a:p>
        </p:txBody>
      </p:sp>
      <p:grpSp>
        <p:nvGrpSpPr>
          <p:cNvPr id="53" name="Group 5"/>
          <p:cNvGrpSpPr/>
          <p:nvPr/>
        </p:nvGrpSpPr>
        <p:grpSpPr>
          <a:xfrm>
            <a:off x="-2779560" y="7341480"/>
            <a:ext cx="7615440" cy="7814520"/>
            <a:chOff x="-2779560" y="7341480"/>
            <a:chExt cx="7615440" cy="7814520"/>
          </a:xfrm>
        </p:grpSpPr>
        <p:sp>
          <p:nvSpPr>
            <p:cNvPr id="54" name="Freeform 6"/>
            <p:cNvSpPr/>
            <p:nvPr/>
          </p:nvSpPr>
          <p:spPr>
            <a:xfrm>
              <a:off x="-2779560" y="7341480"/>
              <a:ext cx="7615440" cy="7814520"/>
            </a:xfrm>
            <a:custGeom>
              <a:avLst/>
              <a:gdLst/>
              <a:ahLst/>
              <a:rect l="l" t="t" r="r" b="b"/>
              <a:pathLst>
                <a:path w="10154412" h="10419842">
                  <a:moveTo>
                    <a:pt x="0" y="0"/>
                  </a:moveTo>
                  <a:lnTo>
                    <a:pt x="10154412" y="0"/>
                  </a:lnTo>
                  <a:lnTo>
                    <a:pt x="10154412" y="10419842"/>
                  </a:lnTo>
                  <a:lnTo>
                    <a:pt x="0" y="104198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" name="TextBox 7"/>
          <p:cNvSpPr/>
          <p:nvPr/>
        </p:nvSpPr>
        <p:spPr>
          <a:xfrm>
            <a:off x="1530000" y="2858400"/>
            <a:ext cx="15729120" cy="716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25400" indent="-362880">
              <a:lnSpc>
                <a:spcPts val="403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59" spc="-1" strike="noStrike">
                <a:solidFill>
                  <a:srgbClr val="000000"/>
                </a:solidFill>
                <a:latin typeface="Arial"/>
              </a:rPr>
              <a:t>In our application, we aim to elevate user experience by seamlessly integrating virtual elements into live video streams captured through a laptop webcam. </a:t>
            </a:r>
            <a:endParaRPr b="0" lang="en-IN" sz="3359" spc="-1" strike="noStrike">
              <a:latin typeface="Arial"/>
            </a:endParaRPr>
          </a:p>
          <a:p>
            <a:pPr>
              <a:lnSpc>
                <a:spcPts val="4031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725400" indent="-362880">
              <a:lnSpc>
                <a:spcPts val="403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59" spc="-1" strike="noStrike">
                <a:solidFill>
                  <a:srgbClr val="000000"/>
                </a:solidFill>
                <a:latin typeface="Arial"/>
              </a:rPr>
              <a:t>The core functionality revolves around wrist detection and tracking, achieved through the utilization of the powerful Mediapipe library. </a:t>
            </a:r>
            <a:endParaRPr b="0" lang="en-IN" sz="3359" spc="-1" strike="noStrike">
              <a:latin typeface="Arial"/>
            </a:endParaRPr>
          </a:p>
          <a:p>
            <a:pPr>
              <a:lnSpc>
                <a:spcPts val="4031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725400" indent="-362880">
              <a:lnSpc>
                <a:spcPts val="403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59" spc="-1" strike="noStrike">
                <a:solidFill>
                  <a:srgbClr val="000000"/>
                </a:solidFill>
                <a:latin typeface="Arial"/>
              </a:rPr>
              <a:t>By harnessing the capabilities of Flask API, Python scripting, and real-time image processing, we introduce a captivating feature—a virtual watch overlay. </a:t>
            </a:r>
            <a:endParaRPr b="0" lang="en-IN" sz="3359" spc="-1" strike="noStrike">
              <a:latin typeface="Arial"/>
            </a:endParaRPr>
          </a:p>
          <a:p>
            <a:pPr>
              <a:lnSpc>
                <a:spcPts val="4031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031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031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405360" indent="-202680">
              <a:lnSpc>
                <a:spcPts val="4031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05360" indent="-202680">
              <a:lnSpc>
                <a:spcPts val="4031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05360" indent="-202680">
              <a:lnSpc>
                <a:spcPts val="4031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2"/>
          <p:cNvSpPr/>
          <p:nvPr/>
        </p:nvSpPr>
        <p:spPr>
          <a:xfrm rot="7659000">
            <a:off x="-4011480" y="5585760"/>
            <a:ext cx="7628760" cy="7828200"/>
          </a:xfrm>
          <a:custGeom>
            <a:avLst/>
            <a:gdLst/>
            <a:ah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" name="Group 3"/>
          <p:cNvGrpSpPr/>
          <p:nvPr/>
        </p:nvGrpSpPr>
        <p:grpSpPr>
          <a:xfrm>
            <a:off x="5160960" y="3396600"/>
            <a:ext cx="1651320" cy="5640840"/>
            <a:chOff x="5160960" y="3396600"/>
            <a:chExt cx="1651320" cy="5640840"/>
          </a:xfrm>
        </p:grpSpPr>
        <p:sp>
          <p:nvSpPr>
            <p:cNvPr id="58" name="Freeform 4"/>
            <p:cNvSpPr/>
            <p:nvPr/>
          </p:nvSpPr>
          <p:spPr>
            <a:xfrm>
              <a:off x="5160960" y="3481920"/>
              <a:ext cx="1651320" cy="5555520"/>
            </a:xfrm>
            <a:custGeom>
              <a:avLst/>
              <a:gdLst/>
              <a:ahLst/>
              <a:rect l="l" t="t" r="r" b="b"/>
              <a:pathLst>
                <a:path w="368852" h="1240769">
                  <a:moveTo>
                    <a:pt x="0" y="0"/>
                  </a:moveTo>
                  <a:lnTo>
                    <a:pt x="368852" y="0"/>
                  </a:lnTo>
                  <a:lnTo>
                    <a:pt x="368852" y="1240769"/>
                  </a:lnTo>
                  <a:lnTo>
                    <a:pt x="0" y="124076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TextBox 5"/>
            <p:cNvSpPr/>
            <p:nvPr/>
          </p:nvSpPr>
          <p:spPr>
            <a:xfrm>
              <a:off x="5160960" y="3396600"/>
              <a:ext cx="1651320" cy="564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" name="TextBox 6"/>
          <p:cNvSpPr/>
          <p:nvPr/>
        </p:nvSpPr>
        <p:spPr>
          <a:xfrm>
            <a:off x="3600000" y="1008360"/>
            <a:ext cx="10779480" cy="20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245"/>
              </a:lnSpc>
              <a:buNone/>
            </a:pPr>
            <a:r>
              <a:rPr b="0" lang="en-US" sz="11770" spc="1152" strike="noStrike">
                <a:solidFill>
                  <a:srgbClr val="231f20"/>
                </a:solidFill>
                <a:latin typeface="Oswald Bold"/>
              </a:rPr>
              <a:t>TECH STACK</a:t>
            </a:r>
            <a:endParaRPr b="0" lang="en-IN" sz="11770" spc="-1" strike="noStrike">
              <a:latin typeface="Arial"/>
            </a:endParaRPr>
          </a:p>
        </p:txBody>
      </p:sp>
      <p:sp>
        <p:nvSpPr>
          <p:cNvPr id="61" name="Freeform 7"/>
          <p:cNvSpPr/>
          <p:nvPr/>
        </p:nvSpPr>
        <p:spPr>
          <a:xfrm rot="2016600">
            <a:off x="12243600" y="-1005120"/>
            <a:ext cx="10749240" cy="2687040"/>
          </a:xfrm>
          <a:custGeom>
            <a:avLst/>
            <a:gdLst/>
            <a:ah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TextBox 8"/>
          <p:cNvSpPr/>
          <p:nvPr/>
        </p:nvSpPr>
        <p:spPr>
          <a:xfrm>
            <a:off x="5411160" y="3874680"/>
            <a:ext cx="1104840" cy="7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046"/>
              </a:lnSpc>
              <a:buNone/>
            </a:pPr>
            <a:r>
              <a:rPr b="0" lang="en-US" sz="5030" spc="-1" strike="noStrike">
                <a:solidFill>
                  <a:srgbClr val="363636"/>
                </a:solidFill>
                <a:latin typeface="Oswald Bold Italics"/>
              </a:rPr>
              <a:t>01</a:t>
            </a:r>
            <a:endParaRPr b="0" lang="en-IN" sz="5030" spc="-1" strike="noStrike">
              <a:latin typeface="Arial"/>
            </a:endParaRPr>
          </a:p>
        </p:txBody>
      </p:sp>
      <p:sp>
        <p:nvSpPr>
          <p:cNvPr id="63" name="TextBox 9"/>
          <p:cNvSpPr/>
          <p:nvPr/>
        </p:nvSpPr>
        <p:spPr>
          <a:xfrm>
            <a:off x="5411160" y="4814640"/>
            <a:ext cx="1104840" cy="7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046"/>
              </a:lnSpc>
              <a:buNone/>
            </a:pPr>
            <a:r>
              <a:rPr b="0" lang="en-US" sz="5030" spc="-1" strike="noStrike">
                <a:solidFill>
                  <a:srgbClr val="363636"/>
                </a:solidFill>
                <a:latin typeface="Oswald Bold Italics"/>
              </a:rPr>
              <a:t>02</a:t>
            </a:r>
            <a:endParaRPr b="0" lang="en-IN" sz="5030" spc="-1" strike="noStrike">
              <a:latin typeface="Arial"/>
            </a:endParaRPr>
          </a:p>
        </p:txBody>
      </p:sp>
      <p:sp>
        <p:nvSpPr>
          <p:cNvPr id="64" name="TextBox 10"/>
          <p:cNvSpPr/>
          <p:nvPr/>
        </p:nvSpPr>
        <p:spPr>
          <a:xfrm>
            <a:off x="5411160" y="5853600"/>
            <a:ext cx="1104840" cy="7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046"/>
              </a:lnSpc>
              <a:buNone/>
            </a:pPr>
            <a:r>
              <a:rPr b="0" lang="en-US" sz="5030" spc="-1" strike="noStrike">
                <a:solidFill>
                  <a:srgbClr val="363636"/>
                </a:solidFill>
                <a:latin typeface="Oswald Bold Italics"/>
              </a:rPr>
              <a:t>03</a:t>
            </a:r>
            <a:endParaRPr b="0" lang="en-IN" sz="5030" spc="-1" strike="noStrike">
              <a:latin typeface="Arial"/>
            </a:endParaRPr>
          </a:p>
        </p:txBody>
      </p:sp>
      <p:sp>
        <p:nvSpPr>
          <p:cNvPr id="65" name="TextBox 11"/>
          <p:cNvSpPr/>
          <p:nvPr/>
        </p:nvSpPr>
        <p:spPr>
          <a:xfrm>
            <a:off x="5411160" y="6793920"/>
            <a:ext cx="1104840" cy="7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046"/>
              </a:lnSpc>
              <a:buNone/>
            </a:pPr>
            <a:r>
              <a:rPr b="0" lang="en-US" sz="5030" spc="-1" strike="noStrike">
                <a:solidFill>
                  <a:srgbClr val="363636"/>
                </a:solidFill>
                <a:latin typeface="Oswald Bold Italics"/>
              </a:rPr>
              <a:t>04</a:t>
            </a:r>
            <a:endParaRPr b="0" lang="en-IN" sz="5030" spc="-1" strike="noStrike">
              <a:latin typeface="Arial"/>
            </a:endParaRPr>
          </a:p>
        </p:txBody>
      </p:sp>
      <p:sp>
        <p:nvSpPr>
          <p:cNvPr id="66" name="TextBox 12"/>
          <p:cNvSpPr/>
          <p:nvPr/>
        </p:nvSpPr>
        <p:spPr>
          <a:xfrm>
            <a:off x="5434200" y="7728120"/>
            <a:ext cx="1104840" cy="7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046"/>
              </a:lnSpc>
              <a:buNone/>
            </a:pPr>
            <a:r>
              <a:rPr b="0" lang="en-US" sz="5030" spc="-1" strike="noStrike">
                <a:solidFill>
                  <a:srgbClr val="363636"/>
                </a:solidFill>
                <a:latin typeface="Oswald Bold Italics"/>
              </a:rPr>
              <a:t>05</a:t>
            </a:r>
            <a:endParaRPr b="0" lang="en-IN" sz="5030" spc="-1" strike="noStrike">
              <a:latin typeface="Arial"/>
            </a:endParaRPr>
          </a:p>
        </p:txBody>
      </p:sp>
      <p:sp>
        <p:nvSpPr>
          <p:cNvPr id="67" name="TextBox 13"/>
          <p:cNvSpPr/>
          <p:nvPr/>
        </p:nvSpPr>
        <p:spPr>
          <a:xfrm>
            <a:off x="7033680" y="3978360"/>
            <a:ext cx="68284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107"/>
              </a:lnSpc>
              <a:buNone/>
            </a:pPr>
            <a:r>
              <a:rPr b="0" lang="en-US" sz="2980" spc="290" strike="noStrike">
                <a:solidFill>
                  <a:srgbClr val="231f20"/>
                </a:solidFill>
                <a:latin typeface="DM Sans"/>
              </a:rPr>
              <a:t>PYTHON - MEDIAPIPE</a:t>
            </a:r>
            <a:endParaRPr b="0" lang="en-IN" sz="2980" spc="-1" strike="noStrike">
              <a:latin typeface="Arial"/>
            </a:endParaRPr>
          </a:p>
        </p:txBody>
      </p:sp>
      <p:sp>
        <p:nvSpPr>
          <p:cNvPr id="68" name="TextBox 14"/>
          <p:cNvSpPr/>
          <p:nvPr/>
        </p:nvSpPr>
        <p:spPr>
          <a:xfrm>
            <a:off x="7033680" y="4915080"/>
            <a:ext cx="716580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107"/>
              </a:lnSpc>
              <a:buNone/>
            </a:pPr>
            <a:r>
              <a:rPr b="0" lang="en-US" sz="2980" spc="290" strike="noStrike">
                <a:solidFill>
                  <a:srgbClr val="231f20"/>
                </a:solidFill>
                <a:latin typeface="DM Sans"/>
              </a:rPr>
              <a:t>PYTHON - FLASK</a:t>
            </a:r>
            <a:endParaRPr b="0" lang="en-IN" sz="2980" spc="-1" strike="noStrike">
              <a:latin typeface="Arial"/>
            </a:endParaRPr>
          </a:p>
        </p:txBody>
      </p:sp>
      <p:sp>
        <p:nvSpPr>
          <p:cNvPr id="69" name="TextBox 15"/>
          <p:cNvSpPr/>
          <p:nvPr/>
        </p:nvSpPr>
        <p:spPr>
          <a:xfrm>
            <a:off x="7033680" y="6000120"/>
            <a:ext cx="68284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107"/>
              </a:lnSpc>
              <a:buNone/>
              <a:tabLst>
                <a:tab algn="l" pos="0"/>
              </a:tabLst>
            </a:pPr>
            <a:r>
              <a:rPr b="0" lang="en-US" sz="2980" spc="290" strike="noStrike">
                <a:solidFill>
                  <a:srgbClr val="231f20"/>
                </a:solidFill>
                <a:latin typeface="DM Sans"/>
              </a:rPr>
              <a:t>HTML</a:t>
            </a:r>
            <a:endParaRPr b="0" lang="en-IN" sz="2980" spc="-1" strike="noStrike">
              <a:latin typeface="Arial"/>
            </a:endParaRPr>
          </a:p>
        </p:txBody>
      </p:sp>
      <p:sp>
        <p:nvSpPr>
          <p:cNvPr id="70" name="TextBox 16"/>
          <p:cNvSpPr/>
          <p:nvPr/>
        </p:nvSpPr>
        <p:spPr>
          <a:xfrm>
            <a:off x="7033680" y="6936840"/>
            <a:ext cx="716580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107"/>
              </a:lnSpc>
              <a:buNone/>
              <a:tabLst>
                <a:tab algn="l" pos="0"/>
              </a:tabLst>
            </a:pPr>
            <a:r>
              <a:rPr b="0" lang="en-US" sz="2980" spc="290" strike="noStrike">
                <a:solidFill>
                  <a:srgbClr val="231f20"/>
                </a:solidFill>
                <a:latin typeface="DM Sans"/>
              </a:rPr>
              <a:t>CSS</a:t>
            </a:r>
            <a:endParaRPr b="0" lang="en-IN" sz="2980" spc="-1" strike="noStrike">
              <a:latin typeface="Arial"/>
            </a:endParaRPr>
          </a:p>
        </p:txBody>
      </p:sp>
      <p:sp>
        <p:nvSpPr>
          <p:cNvPr id="71" name="TextBox 17"/>
          <p:cNvSpPr/>
          <p:nvPr/>
        </p:nvSpPr>
        <p:spPr>
          <a:xfrm>
            <a:off x="7033680" y="7881120"/>
            <a:ext cx="716580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107"/>
              </a:lnSpc>
              <a:buNone/>
              <a:tabLst>
                <a:tab algn="l" pos="0"/>
              </a:tabLst>
            </a:pPr>
            <a:r>
              <a:rPr b="0" lang="en-US" sz="2980" spc="290" strike="noStrike">
                <a:solidFill>
                  <a:srgbClr val="231f20"/>
                </a:solidFill>
                <a:latin typeface="DM Sans"/>
              </a:rPr>
              <a:t>JAVASCRIPT</a:t>
            </a:r>
            <a:endParaRPr b="0" lang="en-IN" sz="2980" spc="-1" strike="noStrike">
              <a:latin typeface="Arial"/>
            </a:endParaRPr>
          </a:p>
        </p:txBody>
      </p:sp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2"/>
          <p:cNvSpPr/>
          <p:nvPr/>
        </p:nvSpPr>
        <p:spPr>
          <a:xfrm flipH="1" flipV="1">
            <a:off x="0" y="36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Freeform 3"/>
          <p:cNvSpPr/>
          <p:nvPr/>
        </p:nvSpPr>
        <p:spPr>
          <a:xfrm rot="888000">
            <a:off x="13475520" y="-8787240"/>
            <a:ext cx="13977000" cy="14342040"/>
          </a:xfrm>
          <a:custGeom>
            <a:avLst/>
            <a:gdLst/>
            <a:ah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" name="Group 4"/>
          <p:cNvGrpSpPr/>
          <p:nvPr/>
        </p:nvGrpSpPr>
        <p:grpSpPr>
          <a:xfrm>
            <a:off x="1207800" y="4077000"/>
            <a:ext cx="2932200" cy="2403000"/>
            <a:chOff x="1207800" y="4077000"/>
            <a:chExt cx="2932200" cy="2403000"/>
          </a:xfrm>
        </p:grpSpPr>
        <p:sp>
          <p:nvSpPr>
            <p:cNvPr id="75" name="Freeform 5"/>
            <p:cNvSpPr/>
            <p:nvPr/>
          </p:nvSpPr>
          <p:spPr>
            <a:xfrm>
              <a:off x="1207800" y="4128840"/>
              <a:ext cx="2932200" cy="2351160"/>
            </a:xfrm>
            <a:custGeom>
              <a:avLst/>
              <a:gdLst/>
              <a:ah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TextBox 6"/>
            <p:cNvSpPr/>
            <p:nvPr/>
          </p:nvSpPr>
          <p:spPr>
            <a:xfrm>
              <a:off x="1207800" y="4077000"/>
              <a:ext cx="2932200" cy="240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" name="Group 7"/>
          <p:cNvGrpSpPr/>
          <p:nvPr/>
        </p:nvGrpSpPr>
        <p:grpSpPr>
          <a:xfrm>
            <a:off x="1260000" y="6660000"/>
            <a:ext cx="2932200" cy="898560"/>
            <a:chOff x="1260000" y="6660000"/>
            <a:chExt cx="2932200" cy="898560"/>
          </a:xfrm>
        </p:grpSpPr>
        <p:sp>
          <p:nvSpPr>
            <p:cNvPr id="78" name="Freeform 8"/>
            <p:cNvSpPr/>
            <p:nvPr/>
          </p:nvSpPr>
          <p:spPr>
            <a:xfrm>
              <a:off x="1260000" y="6711840"/>
              <a:ext cx="2932200" cy="846720"/>
            </a:xfrm>
            <a:custGeom>
              <a:avLst/>
              <a:gdLst/>
              <a:ah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TextBox 9"/>
            <p:cNvSpPr/>
            <p:nvPr/>
          </p:nvSpPr>
          <p:spPr>
            <a:xfrm>
              <a:off x="1260000" y="6660000"/>
              <a:ext cx="2932200" cy="89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" name="Group 10"/>
          <p:cNvGrpSpPr/>
          <p:nvPr/>
        </p:nvGrpSpPr>
        <p:grpSpPr>
          <a:xfrm>
            <a:off x="6300000" y="4249080"/>
            <a:ext cx="2932200" cy="3250080"/>
            <a:chOff x="6300000" y="4249080"/>
            <a:chExt cx="2932200" cy="3250080"/>
          </a:xfrm>
        </p:grpSpPr>
        <p:sp>
          <p:nvSpPr>
            <p:cNvPr id="81" name="Freeform 11"/>
            <p:cNvSpPr/>
            <p:nvPr/>
          </p:nvSpPr>
          <p:spPr>
            <a:xfrm>
              <a:off x="6300000" y="4300920"/>
              <a:ext cx="2932200" cy="3198240"/>
            </a:xfrm>
            <a:custGeom>
              <a:avLst/>
              <a:gdLst/>
              <a:ahLst/>
              <a:rect l="l" t="t" r="r" b="b"/>
              <a:pathLst>
                <a:path w="1075555" h="1173141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1091297"/>
                  </a:lnTo>
                  <a:cubicBezTo>
                    <a:pt x="1075555" y="1113003"/>
                    <a:pt x="1066932" y="1133821"/>
                    <a:pt x="1051584" y="1149169"/>
                  </a:cubicBezTo>
                  <a:cubicBezTo>
                    <a:pt x="1036235" y="1164518"/>
                    <a:pt x="1015418" y="1173141"/>
                    <a:pt x="993712" y="1173141"/>
                  </a:cubicBezTo>
                  <a:lnTo>
                    <a:pt x="81844" y="1173141"/>
                  </a:lnTo>
                  <a:cubicBezTo>
                    <a:pt x="36643" y="1173141"/>
                    <a:pt x="0" y="1136498"/>
                    <a:pt x="0" y="1091297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TextBox 12"/>
            <p:cNvSpPr/>
            <p:nvPr/>
          </p:nvSpPr>
          <p:spPr>
            <a:xfrm>
              <a:off x="6300000" y="4249080"/>
              <a:ext cx="2932200" cy="3250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" name="Group 13"/>
          <p:cNvGrpSpPr/>
          <p:nvPr/>
        </p:nvGrpSpPr>
        <p:grpSpPr>
          <a:xfrm>
            <a:off x="6300000" y="7690680"/>
            <a:ext cx="2932200" cy="898920"/>
            <a:chOff x="6300000" y="7690680"/>
            <a:chExt cx="2932200" cy="898920"/>
          </a:xfrm>
        </p:grpSpPr>
        <p:sp>
          <p:nvSpPr>
            <p:cNvPr id="84" name="Freeform 14"/>
            <p:cNvSpPr/>
            <p:nvPr/>
          </p:nvSpPr>
          <p:spPr>
            <a:xfrm>
              <a:off x="6300000" y="7742880"/>
              <a:ext cx="2932200" cy="846720"/>
            </a:xfrm>
            <a:custGeom>
              <a:avLst/>
              <a:gdLst/>
              <a:ah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TextBox 15"/>
            <p:cNvSpPr/>
            <p:nvPr/>
          </p:nvSpPr>
          <p:spPr>
            <a:xfrm>
              <a:off x="6300000" y="7690680"/>
              <a:ext cx="2932200" cy="89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" name="Group 16"/>
          <p:cNvGrpSpPr/>
          <p:nvPr/>
        </p:nvGrpSpPr>
        <p:grpSpPr>
          <a:xfrm>
            <a:off x="11287800" y="4140000"/>
            <a:ext cx="2932200" cy="2403000"/>
            <a:chOff x="11287800" y="4140000"/>
            <a:chExt cx="2932200" cy="2403000"/>
          </a:xfrm>
        </p:grpSpPr>
        <p:sp>
          <p:nvSpPr>
            <p:cNvPr id="87" name="Freeform 17"/>
            <p:cNvSpPr/>
            <p:nvPr/>
          </p:nvSpPr>
          <p:spPr>
            <a:xfrm>
              <a:off x="11287800" y="4191840"/>
              <a:ext cx="2932200" cy="2351160"/>
            </a:xfrm>
            <a:custGeom>
              <a:avLst/>
              <a:gdLst/>
              <a:ah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TextBox 18"/>
            <p:cNvSpPr/>
            <p:nvPr/>
          </p:nvSpPr>
          <p:spPr>
            <a:xfrm>
              <a:off x="11287800" y="4140000"/>
              <a:ext cx="2932200" cy="240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" name="Group 19"/>
          <p:cNvGrpSpPr/>
          <p:nvPr/>
        </p:nvGrpSpPr>
        <p:grpSpPr>
          <a:xfrm>
            <a:off x="11340000" y="6841080"/>
            <a:ext cx="2932200" cy="898920"/>
            <a:chOff x="11340000" y="6841080"/>
            <a:chExt cx="2932200" cy="898920"/>
          </a:xfrm>
        </p:grpSpPr>
        <p:sp>
          <p:nvSpPr>
            <p:cNvPr id="90" name="Freeform 20"/>
            <p:cNvSpPr/>
            <p:nvPr/>
          </p:nvSpPr>
          <p:spPr>
            <a:xfrm>
              <a:off x="11340000" y="6893280"/>
              <a:ext cx="2932200" cy="846720"/>
            </a:xfrm>
            <a:custGeom>
              <a:avLst/>
              <a:gdLst/>
              <a:ah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TextBox 21"/>
            <p:cNvSpPr/>
            <p:nvPr/>
          </p:nvSpPr>
          <p:spPr>
            <a:xfrm>
              <a:off x="11340000" y="6841080"/>
              <a:ext cx="2932200" cy="89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" name="TextBox 23"/>
          <p:cNvSpPr/>
          <p:nvPr/>
        </p:nvSpPr>
        <p:spPr>
          <a:xfrm>
            <a:off x="0" y="1588680"/>
            <a:ext cx="12780000" cy="113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906"/>
              </a:lnSpc>
              <a:buNone/>
              <a:tabLst>
                <a:tab algn="l" pos="0"/>
              </a:tabLst>
            </a:pPr>
            <a:r>
              <a:rPr b="0" lang="en-US" sz="6450" spc="630" strike="noStrike">
                <a:solidFill>
                  <a:srgbClr val="231f20"/>
                </a:solidFill>
                <a:latin typeface="Oswald Bold"/>
              </a:rPr>
              <a:t>SYSTEM ARCHITECTURE</a:t>
            </a:r>
            <a:endParaRPr b="0" lang="en-IN" sz="6450" spc="-1" strike="noStrike">
              <a:latin typeface="Arial"/>
            </a:endParaRPr>
          </a:p>
        </p:txBody>
      </p:sp>
      <p:sp>
        <p:nvSpPr>
          <p:cNvPr id="93" name="TextBox 24"/>
          <p:cNvSpPr/>
          <p:nvPr/>
        </p:nvSpPr>
        <p:spPr>
          <a:xfrm>
            <a:off x="1403640" y="6840000"/>
            <a:ext cx="2556360" cy="47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36"/>
              </a:lnSpc>
              <a:buNone/>
              <a:tabLst>
                <a:tab algn="l" pos="0"/>
              </a:tabLst>
            </a:pPr>
            <a:r>
              <a:rPr b="0" lang="en-US" sz="2710" spc="262" strike="noStrike">
                <a:solidFill>
                  <a:srgbClr val="231f20"/>
                </a:solidFill>
                <a:latin typeface="Oswald"/>
              </a:rPr>
              <a:t>WEB APP</a:t>
            </a:r>
            <a:endParaRPr b="0" lang="en-IN" sz="2710" spc="-1" strike="noStrike">
              <a:latin typeface="Arial"/>
            </a:endParaRPr>
          </a:p>
        </p:txBody>
      </p:sp>
      <p:sp>
        <p:nvSpPr>
          <p:cNvPr id="94" name="TextBox 25"/>
          <p:cNvSpPr/>
          <p:nvPr/>
        </p:nvSpPr>
        <p:spPr>
          <a:xfrm>
            <a:off x="1260000" y="4687560"/>
            <a:ext cx="2744280" cy="12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91"/>
              </a:lnSpc>
              <a:buNone/>
            </a:pPr>
            <a:r>
              <a:rPr b="0" lang="en-US" sz="2350" spc="-1" strike="noStrike">
                <a:solidFill>
                  <a:srgbClr val="100f0d"/>
                </a:solidFill>
                <a:latin typeface="Montserrat Light"/>
              </a:rPr>
              <a:t>Laptop Webcam capturing video frames</a:t>
            </a:r>
            <a:endParaRPr b="0" lang="en-IN" sz="2350" spc="-1" strike="noStrike">
              <a:latin typeface="Arial"/>
            </a:endParaRPr>
          </a:p>
        </p:txBody>
      </p:sp>
      <p:sp>
        <p:nvSpPr>
          <p:cNvPr id="95" name="TextBox 26"/>
          <p:cNvSpPr/>
          <p:nvPr/>
        </p:nvSpPr>
        <p:spPr>
          <a:xfrm>
            <a:off x="6443640" y="7740000"/>
            <a:ext cx="2556360" cy="47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36"/>
              </a:lnSpc>
              <a:buNone/>
              <a:tabLst>
                <a:tab algn="l" pos="0"/>
              </a:tabLst>
            </a:pPr>
            <a:r>
              <a:rPr b="0" lang="en-US" sz="2710" spc="262" strike="noStrike">
                <a:solidFill>
                  <a:srgbClr val="231f20"/>
                </a:solidFill>
                <a:latin typeface="Oswald"/>
              </a:rPr>
              <a:t>PYTHON</a:t>
            </a:r>
            <a:endParaRPr b="0" lang="en-IN" sz="2710" spc="-1" strike="noStrike">
              <a:latin typeface="Arial"/>
            </a:endParaRPr>
          </a:p>
        </p:txBody>
      </p:sp>
      <p:sp>
        <p:nvSpPr>
          <p:cNvPr id="96" name="TextBox 27"/>
          <p:cNvSpPr/>
          <p:nvPr/>
        </p:nvSpPr>
        <p:spPr>
          <a:xfrm>
            <a:off x="6480000" y="4412160"/>
            <a:ext cx="2534040" cy="30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039"/>
              </a:lnSpc>
              <a:buNone/>
            </a:pPr>
            <a:r>
              <a:rPr b="0" lang="en-US" sz="2170" spc="-1" strike="noStrike">
                <a:solidFill>
                  <a:srgbClr val="100f0d"/>
                </a:solidFill>
                <a:latin typeface="Montserrat Light"/>
              </a:rPr>
              <a:t>Flask API handling requests and responses</a:t>
            </a:r>
            <a:endParaRPr b="0" lang="en-IN" sz="2170" spc="-1" strike="noStrike">
              <a:latin typeface="Arial"/>
            </a:endParaRPr>
          </a:p>
          <a:p>
            <a:pPr algn="ctr">
              <a:lnSpc>
                <a:spcPts val="303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ts val="3039"/>
              </a:lnSpc>
              <a:buNone/>
            </a:pPr>
            <a:r>
              <a:rPr b="0" lang="en-US" sz="2170" spc="-1" strike="noStrike">
                <a:solidFill>
                  <a:srgbClr val="100f0d"/>
                </a:solidFill>
                <a:latin typeface="Montserrat Light"/>
              </a:rPr>
              <a:t>Python Script processing frames using Mediapipe</a:t>
            </a:r>
            <a:endParaRPr b="0" lang="en-IN" sz="2170" spc="-1" strike="noStrike">
              <a:latin typeface="Arial"/>
            </a:endParaRPr>
          </a:p>
        </p:txBody>
      </p:sp>
      <p:sp>
        <p:nvSpPr>
          <p:cNvPr id="97" name="TextBox 28"/>
          <p:cNvSpPr/>
          <p:nvPr/>
        </p:nvSpPr>
        <p:spPr>
          <a:xfrm>
            <a:off x="11520000" y="7085880"/>
            <a:ext cx="2556360" cy="47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36"/>
              </a:lnSpc>
              <a:buNone/>
              <a:tabLst>
                <a:tab algn="l" pos="0"/>
              </a:tabLst>
            </a:pPr>
            <a:r>
              <a:rPr b="0" lang="en-US" sz="2710" spc="262" strike="noStrike">
                <a:solidFill>
                  <a:srgbClr val="231f20"/>
                </a:solidFill>
                <a:latin typeface="Oswald"/>
              </a:rPr>
              <a:t>WEB APP</a:t>
            </a:r>
            <a:endParaRPr b="0" lang="en-IN" sz="2710" spc="-1" strike="noStrike">
              <a:latin typeface="Arial"/>
            </a:endParaRPr>
          </a:p>
        </p:txBody>
      </p:sp>
      <p:sp>
        <p:nvSpPr>
          <p:cNvPr id="98" name="TextBox 29"/>
          <p:cNvSpPr/>
          <p:nvPr/>
        </p:nvSpPr>
        <p:spPr>
          <a:xfrm>
            <a:off x="11340000" y="4419360"/>
            <a:ext cx="2534040" cy="16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319"/>
              </a:lnSpc>
              <a:buNone/>
            </a:pPr>
            <a:r>
              <a:rPr b="0" lang="en-US" sz="2370" spc="-1" strike="noStrike">
                <a:solidFill>
                  <a:srgbClr val="100f0d"/>
                </a:solidFill>
                <a:latin typeface="Montserrat Light"/>
              </a:rPr>
              <a:t>Frontend displaying the processed frames</a:t>
            </a:r>
            <a:endParaRPr b="0" lang="en-IN" sz="2370" spc="-1" strike="noStrike">
              <a:latin typeface="Arial"/>
            </a:endParaRPr>
          </a:p>
        </p:txBody>
      </p:sp>
      <p:sp>
        <p:nvSpPr>
          <p:cNvPr id="99" name="Freeform 31"/>
          <p:cNvSpPr/>
          <p:nvPr/>
        </p:nvSpPr>
        <p:spPr>
          <a:xfrm rot="888000">
            <a:off x="-6220800" y="6992280"/>
            <a:ext cx="9757080" cy="11750400"/>
          </a:xfrm>
          <a:custGeom>
            <a:avLst/>
            <a:gdLst/>
            <a:ahLst/>
            <a:rect l="l" t="t" r="r" b="b"/>
            <a:pathLst>
              <a:path w="9757467" h="11750832">
                <a:moveTo>
                  <a:pt x="0" y="0"/>
                </a:moveTo>
                <a:lnTo>
                  <a:pt x="9757467" y="0"/>
                </a:lnTo>
                <a:lnTo>
                  <a:pt x="9757467" y="11750831"/>
                </a:lnTo>
                <a:lnTo>
                  <a:pt x="0" y="117508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"/>
          <p:cNvGrpSpPr/>
          <p:nvPr/>
        </p:nvGrpSpPr>
        <p:grpSpPr>
          <a:xfrm>
            <a:off x="-1080" y="-360"/>
            <a:ext cx="18286920" cy="10285920"/>
            <a:chOff x="-1080" y="-360"/>
            <a:chExt cx="18286920" cy="10285920"/>
          </a:xfrm>
        </p:grpSpPr>
        <p:sp>
          <p:nvSpPr>
            <p:cNvPr id="101" name="Freeform 3"/>
            <p:cNvSpPr/>
            <p:nvPr/>
          </p:nvSpPr>
          <p:spPr>
            <a:xfrm flipH="1" flipV="1">
              <a:off x="-1440" y="0"/>
              <a:ext cx="18286920" cy="10285920"/>
            </a:xfrm>
            <a:custGeom>
              <a:avLst/>
              <a:gdLst/>
              <a:ahLst/>
              <a:rect l="l" t="t" r="r" b="b"/>
              <a:pathLst>
                <a:path w="24382985" h="13714985">
                  <a:moveTo>
                    <a:pt x="24382985" y="13714985"/>
                  </a:moveTo>
                  <a:lnTo>
                    <a:pt x="0" y="13714985"/>
                  </a:lnTo>
                  <a:lnTo>
                    <a:pt x="0" y="0"/>
                  </a:lnTo>
                  <a:lnTo>
                    <a:pt x="24382985" y="0"/>
                  </a:lnTo>
                  <a:lnTo>
                    <a:pt x="24382985" y="13714985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" name="Freeform 4"/>
          <p:cNvSpPr/>
          <p:nvPr/>
        </p:nvSpPr>
        <p:spPr>
          <a:xfrm>
            <a:off x="0" y="-72360"/>
            <a:ext cx="18286920" cy="1791360"/>
          </a:xfrm>
          <a:custGeom>
            <a:avLst/>
            <a:gdLst/>
            <a:ahLst/>
            <a:rect l="l" t="t" r="r" b="b"/>
            <a:pathLst>
              <a:path w="18287280" h="1791720">
                <a:moveTo>
                  <a:pt x="0" y="0"/>
                </a:moveTo>
                <a:lnTo>
                  <a:pt x="18287280" y="0"/>
                </a:lnTo>
                <a:lnTo>
                  <a:pt x="18287280" y="1791720"/>
                </a:lnTo>
                <a:lnTo>
                  <a:pt x="0" y="1791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13451040" y="-4729320"/>
            <a:ext cx="7615440" cy="7814520"/>
            <a:chOff x="13451040" y="-4729320"/>
            <a:chExt cx="7615440" cy="7814520"/>
          </a:xfrm>
        </p:grpSpPr>
        <p:sp>
          <p:nvSpPr>
            <p:cNvPr id="104" name="Freeform 6"/>
            <p:cNvSpPr/>
            <p:nvPr/>
          </p:nvSpPr>
          <p:spPr>
            <a:xfrm>
              <a:off x="13451040" y="-4729320"/>
              <a:ext cx="7615440" cy="7814520"/>
            </a:xfrm>
            <a:custGeom>
              <a:avLst/>
              <a:gdLst/>
              <a:ahLst/>
              <a:rect l="l" t="t" r="r" b="b"/>
              <a:pathLst>
                <a:path w="10154412" h="10419842">
                  <a:moveTo>
                    <a:pt x="0" y="0"/>
                  </a:moveTo>
                  <a:lnTo>
                    <a:pt x="10154412" y="0"/>
                  </a:lnTo>
                  <a:lnTo>
                    <a:pt x="10154412" y="10419842"/>
                  </a:lnTo>
                  <a:lnTo>
                    <a:pt x="0" y="104198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" name="Group 7"/>
          <p:cNvGrpSpPr/>
          <p:nvPr/>
        </p:nvGrpSpPr>
        <p:grpSpPr>
          <a:xfrm>
            <a:off x="-2851200" y="-3442680"/>
            <a:ext cx="6708960" cy="6884280"/>
            <a:chOff x="-2851200" y="-3442680"/>
            <a:chExt cx="6708960" cy="6884280"/>
          </a:xfrm>
        </p:grpSpPr>
        <p:sp>
          <p:nvSpPr>
            <p:cNvPr id="106" name="Freeform 8"/>
            <p:cNvSpPr/>
            <p:nvPr/>
          </p:nvSpPr>
          <p:spPr>
            <a:xfrm>
              <a:off x="-2851200" y="-3442680"/>
              <a:ext cx="6708960" cy="6884280"/>
            </a:xfrm>
            <a:custGeom>
              <a:avLst/>
              <a:gdLst/>
              <a:ahLst/>
              <a:rect l="l" t="t" r="r" b="b"/>
              <a:pathLst>
                <a:path w="8945753" h="9179560">
                  <a:moveTo>
                    <a:pt x="0" y="0"/>
                  </a:moveTo>
                  <a:lnTo>
                    <a:pt x="8945753" y="0"/>
                  </a:lnTo>
                  <a:lnTo>
                    <a:pt x="8945753" y="9179560"/>
                  </a:lnTo>
                  <a:lnTo>
                    <a:pt x="0" y="917956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" name="TextBox 9"/>
          <p:cNvSpPr/>
          <p:nvPr/>
        </p:nvSpPr>
        <p:spPr>
          <a:xfrm>
            <a:off x="1029240" y="2598120"/>
            <a:ext cx="16229880" cy="69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661680" indent="-330840">
              <a:lnSpc>
                <a:spcPts val="4229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060" spc="293" strike="noStrike">
                <a:solidFill>
                  <a:srgbClr val="231f20"/>
                </a:solidFill>
                <a:latin typeface="DM Sans"/>
              </a:rPr>
              <a:t>Webcam captures video frames.</a:t>
            </a:r>
            <a:endParaRPr b="0" lang="en-IN" sz="306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661680" indent="-330840">
              <a:lnSpc>
                <a:spcPts val="4229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060" spc="293" strike="noStrike">
                <a:solidFill>
                  <a:srgbClr val="231f20"/>
                </a:solidFill>
                <a:latin typeface="DM Sans"/>
              </a:rPr>
              <a:t>Frames sent as requests to Flask API.</a:t>
            </a:r>
            <a:endParaRPr b="0" lang="en-IN" sz="306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661680" indent="-330840">
              <a:lnSpc>
                <a:spcPts val="4229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060" spc="293" strike="noStrike">
                <a:solidFill>
                  <a:srgbClr val="231f20"/>
                </a:solidFill>
                <a:latin typeface="DM Sans"/>
              </a:rPr>
              <a:t>Python script processes frames using Mediapipe for wrist detection.</a:t>
            </a:r>
            <a:endParaRPr b="0" lang="en-IN" sz="306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661680" indent="-330840">
              <a:lnSpc>
                <a:spcPts val="4229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060" spc="293" strike="noStrike">
                <a:solidFill>
                  <a:srgbClr val="231f20"/>
                </a:solidFill>
                <a:latin typeface="DM Sans"/>
              </a:rPr>
              <a:t>Wrist tracking is perform and suitable rotation matrix is created.</a:t>
            </a:r>
            <a:endParaRPr b="0" lang="en-IN" sz="306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661680" indent="-330840">
              <a:lnSpc>
                <a:spcPts val="4229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060" spc="293" strike="noStrike">
                <a:solidFill>
                  <a:srgbClr val="231f20"/>
                </a:solidFill>
                <a:latin typeface="DM Sans"/>
              </a:rPr>
              <a:t>Virtual watch image is overlaid on the detected wrist.</a:t>
            </a:r>
            <a:endParaRPr b="0" lang="en-IN" sz="306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661680" indent="-330840">
              <a:lnSpc>
                <a:spcPts val="4229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060" spc="293" strike="noStrike">
                <a:solidFill>
                  <a:srgbClr val="231f20"/>
                </a:solidFill>
                <a:latin typeface="DM Sans"/>
              </a:rPr>
              <a:t>Processed frames sent to the frontend.</a:t>
            </a:r>
            <a:endParaRPr b="0" lang="en-IN" sz="3060" spc="-1" strike="noStrike">
              <a:latin typeface="Arial"/>
            </a:endParaRPr>
          </a:p>
        </p:txBody>
      </p:sp>
      <p:sp>
        <p:nvSpPr>
          <p:cNvPr id="108" name="TextBox 10"/>
          <p:cNvSpPr/>
          <p:nvPr/>
        </p:nvSpPr>
        <p:spPr>
          <a:xfrm>
            <a:off x="5657040" y="391320"/>
            <a:ext cx="599472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261"/>
              </a:lnSpc>
              <a:buNone/>
            </a:pPr>
            <a:r>
              <a:rPr b="0" lang="en-US" sz="3809" spc="29" strike="noStrike">
                <a:solidFill>
                  <a:srgbClr val="ffffff"/>
                </a:solidFill>
                <a:latin typeface="DM Sans Italics"/>
              </a:rPr>
              <a:t>WORKING </a:t>
            </a:r>
            <a:endParaRPr b="0" lang="en-IN" sz="3809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2"/>
          <p:cNvSpPr/>
          <p:nvPr/>
        </p:nvSpPr>
        <p:spPr>
          <a:xfrm flipH="1" flipV="1">
            <a:off x="-72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Freeform 3"/>
          <p:cNvSpPr/>
          <p:nvPr/>
        </p:nvSpPr>
        <p:spPr>
          <a:xfrm rot="258000">
            <a:off x="-571320" y="6151320"/>
            <a:ext cx="21272760" cy="9127800"/>
          </a:xfrm>
          <a:custGeom>
            <a:avLst/>
            <a:gdLst/>
            <a:ah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Freeform 4"/>
          <p:cNvSpPr/>
          <p:nvPr/>
        </p:nvSpPr>
        <p:spPr>
          <a:xfrm>
            <a:off x="11885400" y="8765640"/>
            <a:ext cx="4127760" cy="436680"/>
          </a:xfrm>
          <a:custGeom>
            <a:avLst/>
            <a:gdLst/>
            <a:ah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2" name="Group 5"/>
          <p:cNvGrpSpPr/>
          <p:nvPr/>
        </p:nvGrpSpPr>
        <p:grpSpPr>
          <a:xfrm>
            <a:off x="11848680" y="3598200"/>
            <a:ext cx="4112640" cy="4270680"/>
            <a:chOff x="11848680" y="3598200"/>
            <a:chExt cx="4112640" cy="4270680"/>
          </a:xfrm>
        </p:grpSpPr>
        <p:sp>
          <p:nvSpPr>
            <p:cNvPr id="113" name="Freeform 6"/>
            <p:cNvSpPr/>
            <p:nvPr/>
          </p:nvSpPr>
          <p:spPr>
            <a:xfrm>
              <a:off x="11848680" y="3781800"/>
              <a:ext cx="4112640" cy="4087080"/>
            </a:xfrm>
            <a:custGeom>
              <a:avLst/>
              <a:gdLst/>
              <a:ah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TextBox 7"/>
            <p:cNvSpPr/>
            <p:nvPr/>
          </p:nvSpPr>
          <p:spPr>
            <a:xfrm>
              <a:off x="11848680" y="3598200"/>
              <a:ext cx="4112640" cy="427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5" name="Freeform 8"/>
          <p:cNvSpPr/>
          <p:nvPr/>
        </p:nvSpPr>
        <p:spPr>
          <a:xfrm>
            <a:off x="7080120" y="8765640"/>
            <a:ext cx="4127760" cy="436680"/>
          </a:xfrm>
          <a:custGeom>
            <a:avLst/>
            <a:gdLst/>
            <a:ah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6" name="Group 9"/>
          <p:cNvGrpSpPr/>
          <p:nvPr/>
        </p:nvGrpSpPr>
        <p:grpSpPr>
          <a:xfrm>
            <a:off x="7080120" y="3598200"/>
            <a:ext cx="4112640" cy="4270680"/>
            <a:chOff x="7080120" y="3598200"/>
            <a:chExt cx="4112640" cy="4270680"/>
          </a:xfrm>
        </p:grpSpPr>
        <p:sp>
          <p:nvSpPr>
            <p:cNvPr id="117" name="Freeform 10"/>
            <p:cNvSpPr/>
            <p:nvPr/>
          </p:nvSpPr>
          <p:spPr>
            <a:xfrm>
              <a:off x="7080120" y="3781800"/>
              <a:ext cx="4112640" cy="4087080"/>
            </a:xfrm>
            <a:custGeom>
              <a:avLst/>
              <a:gdLst/>
              <a:ah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TextBox 11"/>
            <p:cNvSpPr/>
            <p:nvPr/>
          </p:nvSpPr>
          <p:spPr>
            <a:xfrm>
              <a:off x="7080120" y="3598200"/>
              <a:ext cx="4112640" cy="427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9" name="Freeform 12"/>
          <p:cNvSpPr/>
          <p:nvPr/>
        </p:nvSpPr>
        <p:spPr>
          <a:xfrm>
            <a:off x="2274480" y="8765640"/>
            <a:ext cx="4127760" cy="436680"/>
          </a:xfrm>
          <a:custGeom>
            <a:avLst/>
            <a:gdLst/>
            <a:ah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0" name="Group 13"/>
          <p:cNvGrpSpPr/>
          <p:nvPr/>
        </p:nvGrpSpPr>
        <p:grpSpPr>
          <a:xfrm>
            <a:off x="2289240" y="3598200"/>
            <a:ext cx="4112640" cy="4270680"/>
            <a:chOff x="2289240" y="3598200"/>
            <a:chExt cx="4112640" cy="4270680"/>
          </a:xfrm>
        </p:grpSpPr>
        <p:sp>
          <p:nvSpPr>
            <p:cNvPr id="121" name="Freeform 14"/>
            <p:cNvSpPr/>
            <p:nvPr/>
          </p:nvSpPr>
          <p:spPr>
            <a:xfrm>
              <a:off x="2289240" y="3781800"/>
              <a:ext cx="4112640" cy="4087080"/>
            </a:xfrm>
            <a:custGeom>
              <a:avLst/>
              <a:gdLst/>
              <a:ah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TextBox 15"/>
            <p:cNvSpPr/>
            <p:nvPr/>
          </p:nvSpPr>
          <p:spPr>
            <a:xfrm>
              <a:off x="2289240" y="3598200"/>
              <a:ext cx="4112640" cy="427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" name="TextBox 16"/>
          <p:cNvSpPr/>
          <p:nvPr/>
        </p:nvSpPr>
        <p:spPr>
          <a:xfrm>
            <a:off x="2343960" y="1155240"/>
            <a:ext cx="13617720" cy="16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3014"/>
              </a:lnSpc>
              <a:buNone/>
              <a:tabLst>
                <a:tab algn="l" pos="0"/>
              </a:tabLst>
            </a:pPr>
            <a:r>
              <a:rPr b="0" lang="en-US" sz="9430" spc="922" strike="noStrike">
                <a:solidFill>
                  <a:srgbClr val="231f20"/>
                </a:solidFill>
                <a:latin typeface="Oswald Bold"/>
              </a:rPr>
              <a:t>USE CASES</a:t>
            </a:r>
            <a:endParaRPr b="0" lang="en-IN" sz="9430" spc="-1" strike="noStrike">
              <a:latin typeface="Arial"/>
            </a:endParaRPr>
          </a:p>
        </p:txBody>
      </p:sp>
      <p:sp>
        <p:nvSpPr>
          <p:cNvPr id="124" name="TextBox 17"/>
          <p:cNvSpPr/>
          <p:nvPr/>
        </p:nvSpPr>
        <p:spPr>
          <a:xfrm>
            <a:off x="2574720" y="5586480"/>
            <a:ext cx="3542400" cy="10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70"/>
              </a:lnSpc>
              <a:buNone/>
            </a:pPr>
            <a:r>
              <a:rPr b="0" lang="en-US" sz="3020" spc="293" strike="noStrike">
                <a:solidFill>
                  <a:srgbClr val="fffbfb"/>
                </a:solidFill>
                <a:latin typeface="DM Sans"/>
              </a:rPr>
              <a:t>Online shopping </a:t>
            </a:r>
            <a:endParaRPr b="0" lang="en-IN" sz="3020" spc="-1" strike="noStrike">
              <a:latin typeface="Arial"/>
            </a:endParaRPr>
          </a:p>
        </p:txBody>
      </p:sp>
      <p:sp>
        <p:nvSpPr>
          <p:cNvPr id="125" name="TextBox 18"/>
          <p:cNvSpPr/>
          <p:nvPr/>
        </p:nvSpPr>
        <p:spPr>
          <a:xfrm>
            <a:off x="7372800" y="5586480"/>
            <a:ext cx="3542400" cy="10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70"/>
              </a:lnSpc>
              <a:buNone/>
            </a:pPr>
            <a:r>
              <a:rPr b="0" lang="en-US" sz="3020" spc="293" strike="noStrike">
                <a:solidFill>
                  <a:srgbClr val="fffbfb"/>
                </a:solidFill>
                <a:latin typeface="DM Sans"/>
              </a:rPr>
              <a:t>Software as a Service</a:t>
            </a:r>
            <a:endParaRPr b="0" lang="en-IN" sz="3020" spc="-1" strike="noStrike">
              <a:latin typeface="Arial"/>
            </a:endParaRPr>
          </a:p>
        </p:txBody>
      </p:sp>
      <p:sp>
        <p:nvSpPr>
          <p:cNvPr id="126" name="TextBox 19"/>
          <p:cNvSpPr/>
          <p:nvPr/>
        </p:nvSpPr>
        <p:spPr>
          <a:xfrm>
            <a:off x="12178080" y="5586480"/>
            <a:ext cx="35424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70"/>
              </a:lnSpc>
              <a:buNone/>
            </a:pPr>
            <a:r>
              <a:rPr b="0" lang="en-US" sz="3020" spc="293" strike="noStrike">
                <a:solidFill>
                  <a:srgbClr val="fffbfb"/>
                </a:solidFill>
                <a:latin typeface="DM Sans"/>
              </a:rPr>
              <a:t>METAVERSE</a:t>
            </a:r>
            <a:endParaRPr b="0" lang="en-IN" sz="3020" spc="-1" strike="noStrike">
              <a:latin typeface="Arial"/>
            </a:endParaRPr>
          </a:p>
        </p:txBody>
      </p:sp>
    </p:spTree>
  </p:cSld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2"/>
          <p:cNvGrpSpPr/>
          <p:nvPr/>
        </p:nvGrpSpPr>
        <p:grpSpPr>
          <a:xfrm>
            <a:off x="-1080" y="-360"/>
            <a:ext cx="18286920" cy="10285920"/>
            <a:chOff x="-1080" y="-360"/>
            <a:chExt cx="18286920" cy="10285920"/>
          </a:xfrm>
        </p:grpSpPr>
        <p:sp>
          <p:nvSpPr>
            <p:cNvPr id="128" name="Freeform 3"/>
            <p:cNvSpPr/>
            <p:nvPr/>
          </p:nvSpPr>
          <p:spPr>
            <a:xfrm flipH="1" flipV="1">
              <a:off x="-1440" y="0"/>
              <a:ext cx="18286920" cy="10285920"/>
            </a:xfrm>
            <a:custGeom>
              <a:avLst/>
              <a:gdLst/>
              <a:ahLst/>
              <a:rect l="l" t="t" r="r" b="b"/>
              <a:pathLst>
                <a:path w="24382985" h="13714985">
                  <a:moveTo>
                    <a:pt x="24382985" y="13714985"/>
                  </a:moveTo>
                  <a:lnTo>
                    <a:pt x="0" y="13714985"/>
                  </a:lnTo>
                  <a:lnTo>
                    <a:pt x="0" y="0"/>
                  </a:lnTo>
                  <a:lnTo>
                    <a:pt x="24382985" y="0"/>
                  </a:lnTo>
                  <a:lnTo>
                    <a:pt x="24382985" y="13714985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" name="Freeform 4"/>
          <p:cNvSpPr/>
          <p:nvPr/>
        </p:nvSpPr>
        <p:spPr>
          <a:xfrm>
            <a:off x="0" y="-72360"/>
            <a:ext cx="18286920" cy="1791360"/>
          </a:xfrm>
          <a:custGeom>
            <a:avLst/>
            <a:gdLst/>
            <a:ahLst/>
            <a:rect l="l" t="t" r="r" b="b"/>
            <a:pathLst>
              <a:path w="18287280" h="1791720">
                <a:moveTo>
                  <a:pt x="0" y="0"/>
                </a:moveTo>
                <a:lnTo>
                  <a:pt x="18287280" y="0"/>
                </a:lnTo>
                <a:lnTo>
                  <a:pt x="18287280" y="1791720"/>
                </a:lnTo>
                <a:lnTo>
                  <a:pt x="0" y="1791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0" name="Group 5"/>
          <p:cNvGrpSpPr/>
          <p:nvPr/>
        </p:nvGrpSpPr>
        <p:grpSpPr>
          <a:xfrm>
            <a:off x="13451040" y="-4729320"/>
            <a:ext cx="7615440" cy="7814520"/>
            <a:chOff x="13451040" y="-4729320"/>
            <a:chExt cx="7615440" cy="7814520"/>
          </a:xfrm>
        </p:grpSpPr>
        <p:sp>
          <p:nvSpPr>
            <p:cNvPr id="131" name="Freeform 6"/>
            <p:cNvSpPr/>
            <p:nvPr/>
          </p:nvSpPr>
          <p:spPr>
            <a:xfrm>
              <a:off x="13451040" y="-4729320"/>
              <a:ext cx="7615440" cy="7814520"/>
            </a:xfrm>
            <a:custGeom>
              <a:avLst/>
              <a:gdLst/>
              <a:ahLst/>
              <a:rect l="l" t="t" r="r" b="b"/>
              <a:pathLst>
                <a:path w="10154412" h="10419842">
                  <a:moveTo>
                    <a:pt x="0" y="0"/>
                  </a:moveTo>
                  <a:lnTo>
                    <a:pt x="10154412" y="0"/>
                  </a:lnTo>
                  <a:lnTo>
                    <a:pt x="10154412" y="10419842"/>
                  </a:lnTo>
                  <a:lnTo>
                    <a:pt x="0" y="104198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2" name="Group 7"/>
          <p:cNvGrpSpPr/>
          <p:nvPr/>
        </p:nvGrpSpPr>
        <p:grpSpPr>
          <a:xfrm>
            <a:off x="-2851200" y="-3442680"/>
            <a:ext cx="6708960" cy="6884280"/>
            <a:chOff x="-2851200" y="-3442680"/>
            <a:chExt cx="6708960" cy="6884280"/>
          </a:xfrm>
        </p:grpSpPr>
        <p:sp>
          <p:nvSpPr>
            <p:cNvPr id="133" name="Freeform 8"/>
            <p:cNvSpPr/>
            <p:nvPr/>
          </p:nvSpPr>
          <p:spPr>
            <a:xfrm>
              <a:off x="-2851200" y="-3442680"/>
              <a:ext cx="6708960" cy="6884280"/>
            </a:xfrm>
            <a:custGeom>
              <a:avLst/>
              <a:gdLst/>
              <a:ahLst/>
              <a:rect l="l" t="t" r="r" b="b"/>
              <a:pathLst>
                <a:path w="8945753" h="9179560">
                  <a:moveTo>
                    <a:pt x="0" y="0"/>
                  </a:moveTo>
                  <a:lnTo>
                    <a:pt x="8945753" y="0"/>
                  </a:lnTo>
                  <a:lnTo>
                    <a:pt x="8945753" y="9179560"/>
                  </a:lnTo>
                  <a:lnTo>
                    <a:pt x="0" y="917956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" name="TextBox 9"/>
          <p:cNvSpPr/>
          <p:nvPr/>
        </p:nvSpPr>
        <p:spPr>
          <a:xfrm>
            <a:off x="1029240" y="3028320"/>
            <a:ext cx="16229880" cy="69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2" marL="700560" indent="-233640">
              <a:lnSpc>
                <a:spcPts val="4229"/>
              </a:lnSpc>
              <a:buClr>
                <a:srgbClr val="231f20"/>
              </a:buClr>
              <a:buFont typeface="Arial"/>
              <a:buChar char="⚬"/>
            </a:pPr>
            <a:r>
              <a:rPr b="0" lang="en-US" sz="3060" spc="293" strike="noStrike">
                <a:solidFill>
                  <a:srgbClr val="231f20"/>
                </a:solidFill>
                <a:latin typeface="DM Sans"/>
              </a:rPr>
              <a:t>In future our “Augmented Reality Watch Try-on Application” dataset and scope will be scalable.</a:t>
            </a:r>
            <a:endParaRPr b="0" lang="en-IN" sz="306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2" marL="700560" indent="-233640">
              <a:lnSpc>
                <a:spcPts val="4229"/>
              </a:lnSpc>
              <a:buClr>
                <a:srgbClr val="231f20"/>
              </a:buClr>
              <a:buFont typeface="Arial"/>
              <a:buChar char="⚬"/>
            </a:pPr>
            <a:r>
              <a:rPr b="0" lang="en-US" sz="3060" spc="293" strike="noStrike">
                <a:solidFill>
                  <a:srgbClr val="231f20"/>
                </a:solidFill>
                <a:latin typeface="DM Sans"/>
              </a:rPr>
              <a:t>The user might not only be able to try out different watch models but they can also try out this application by trying on garments, goggles, foot wears etc.</a:t>
            </a:r>
            <a:endParaRPr b="0" lang="en-IN" sz="306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2" marL="700560" indent="-233640">
              <a:lnSpc>
                <a:spcPts val="4229"/>
              </a:lnSpc>
              <a:buClr>
                <a:srgbClr val="231f20"/>
              </a:buClr>
              <a:buFont typeface="Arial"/>
              <a:buChar char="⚬"/>
            </a:pPr>
            <a:r>
              <a:rPr b="0" lang="en-US" sz="3060" spc="293" strike="noStrike">
                <a:solidFill>
                  <a:srgbClr val="231f20"/>
                </a:solidFill>
                <a:latin typeface="DM Sans"/>
              </a:rPr>
              <a:t>It can also be used for various applications like in shopping malls, interior designing etc.</a:t>
            </a:r>
            <a:endParaRPr b="0" lang="en-IN" sz="306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229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35" name="TextBox 10"/>
          <p:cNvSpPr/>
          <p:nvPr/>
        </p:nvSpPr>
        <p:spPr>
          <a:xfrm>
            <a:off x="6205320" y="391320"/>
            <a:ext cx="402012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261"/>
              </a:lnSpc>
              <a:buNone/>
            </a:pPr>
            <a:r>
              <a:rPr b="0" lang="en-US" sz="3809" spc="29" strike="noStrike">
                <a:solidFill>
                  <a:srgbClr val="ffffff"/>
                </a:solidFill>
                <a:latin typeface="DM Sans Italics"/>
              </a:rPr>
              <a:t>FUTURE SCOPE</a:t>
            </a:r>
            <a:endParaRPr b="0" lang="en-IN" sz="3809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2"/>
          <p:cNvSpPr/>
          <p:nvPr/>
        </p:nvSpPr>
        <p:spPr>
          <a:xfrm flipH="1" flipV="1">
            <a:off x="-72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Freeform 3"/>
          <p:cNvSpPr/>
          <p:nvPr/>
        </p:nvSpPr>
        <p:spPr>
          <a:xfrm rot="11019600">
            <a:off x="9407160" y="-9309600"/>
            <a:ext cx="24036120" cy="24663960"/>
          </a:xfrm>
          <a:custGeom>
            <a:avLst/>
            <a:gdLst/>
            <a:ah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TextBox 4"/>
          <p:cNvSpPr/>
          <p:nvPr/>
        </p:nvSpPr>
        <p:spPr>
          <a:xfrm>
            <a:off x="1028880" y="3549240"/>
            <a:ext cx="8097480" cy="16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014"/>
              </a:lnSpc>
              <a:buNone/>
              <a:tabLst>
                <a:tab algn="l" pos="0"/>
              </a:tabLst>
            </a:pPr>
            <a:r>
              <a:rPr b="0" lang="en-US" sz="9430" spc="922" strike="noStrike">
                <a:solidFill>
                  <a:srgbClr val="231f20"/>
                </a:solidFill>
                <a:latin typeface="Oswald Bold"/>
              </a:rPr>
              <a:t>THANK YOU</a:t>
            </a:r>
            <a:endParaRPr b="0" lang="en-IN" sz="9430" spc="-1" strike="noStrike">
              <a:latin typeface="Arial"/>
            </a:endParaRPr>
          </a:p>
        </p:txBody>
      </p:sp>
      <p:sp>
        <p:nvSpPr>
          <p:cNvPr id="139" name="Freeform 5"/>
          <p:cNvSpPr/>
          <p:nvPr/>
        </p:nvSpPr>
        <p:spPr>
          <a:xfrm flipH="1">
            <a:off x="-4254840" y="7476120"/>
            <a:ext cx="11881080" cy="3564000"/>
          </a:xfrm>
          <a:custGeom>
            <a:avLst/>
            <a:gdLst/>
            <a:ah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DAFyqk0UczU</dc:identifier>
  <dc:language>en-IN</dc:language>
  <cp:lastModifiedBy/>
  <dcterms:modified xsi:type="dcterms:W3CDTF">2023-12-03T22:39:08Z</dcterms:modified>
  <cp:revision>2</cp:revision>
  <dc:subject/>
  <dc:title>Grey minimalist business project presentation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